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Lor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CepNw4YDxL3iaw3waMdJsrr24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Lor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ora-bold.fntdata"/><Relationship Id="rId6" Type="http://schemas.openxmlformats.org/officeDocument/2006/relationships/slide" Target="slides/slide2.xml"/><Relationship Id="rId18" Type="http://schemas.openxmlformats.org/officeDocument/2006/relationships/font" Target="fonts/Lor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" name="Google Shape;4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en-US/docs/Web/HTML" TargetMode="External"/><Relationship Id="rId4" Type="http://schemas.openxmlformats.org/officeDocument/2006/relationships/hyperlink" Target="https://www.w3schools.com/htm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33199" y="5179457"/>
            <a:ext cx="355402" cy="355402"/>
          </a:xfrm>
          <a:prstGeom prst="roundRect">
            <a:avLst>
              <a:gd fmla="val 2572603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CSS?" id="15" name="Google Shape;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"/>
          <p:cNvSpPr/>
          <p:nvPr/>
        </p:nvSpPr>
        <p:spPr>
          <a:xfrm>
            <a:off x="4987814" y="350632"/>
            <a:ext cx="5228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Responsive Design</a:t>
            </a:r>
            <a:endParaRPr sz="4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0"/>
          <p:cNvSpPr/>
          <p:nvPr/>
        </p:nvSpPr>
        <p:spPr>
          <a:xfrm>
            <a:off x="412766" y="1004029"/>
            <a:ext cx="5628600" cy="6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an approach in web development that ensures web pages render well on a variety of devices and window or screen sizes.</a:t>
            </a:r>
            <a:endParaRPr/>
          </a:p>
          <a:p>
            <a:pPr indent="-1714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It aims to provide an optimal viewing experience—easy reading and navigation with a minimum of resizing, panning, and scrolling—across a wide range of devices, from desktop computer monitors to mobile phones.</a:t>
            </a:r>
            <a:endParaRPr/>
          </a:p>
          <a:p>
            <a:pPr indent="-1714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Points to Consider while Responsive Design</a:t>
            </a:r>
            <a:endParaRPr/>
          </a:p>
          <a:p>
            <a:pPr indent="-171450" lvl="0" marL="2857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percentages rather than fixed units like pixels.</a:t>
            </a:r>
            <a:endParaRPr/>
          </a:p>
          <a:p>
            <a:pPr indent="-285750" lvl="1" marL="7429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that scale with the layout to ensure they don’t break the design or overflow their containing elements.</a:t>
            </a:r>
            <a:endParaRPr/>
          </a:p>
          <a:p>
            <a:pPr indent="-285750" lvl="1" marL="742950" marR="0" rtl="0" algn="just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Queries.</a:t>
            </a:r>
            <a:endParaRPr/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SS - Responsive" id="117" name="Google Shape;1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7223" y="2182336"/>
            <a:ext cx="8063177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4834195" y="403620"/>
            <a:ext cx="4170164" cy="521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3284"/>
              <a:buFont typeface="Lora"/>
              <a:buNone/>
            </a:pPr>
            <a:r>
              <a:rPr lang="en-US" sz="3284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Media Query</a:t>
            </a:r>
            <a:endParaRPr sz="32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14" y="1229122"/>
            <a:ext cx="886063" cy="141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2"/>
          <p:cNvSpPr/>
          <p:nvPr/>
        </p:nvSpPr>
        <p:spPr>
          <a:xfrm>
            <a:off x="1597025" y="1406287"/>
            <a:ext cx="2085023" cy="2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9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642"/>
              <a:buFont typeface="Lora"/>
              <a:buNone/>
            </a:pPr>
            <a:r>
              <a:rPr lang="en-US" sz="164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Responsive Design</a:t>
            </a:r>
            <a:endParaRPr sz="164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1597025" y="1773118"/>
            <a:ext cx="5908675" cy="53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28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96"/>
              <a:buFont typeface="Arial"/>
              <a:buNone/>
            </a:pPr>
            <a:r>
              <a:rPr lang="en-US" sz="1396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CSS media queries allow you to create responsive web designs that adapt to different screen sizes, devices, and user preferences.</a:t>
            </a:r>
            <a:endParaRPr sz="13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214" y="2646918"/>
            <a:ext cx="886063" cy="141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2"/>
          <p:cNvSpPr/>
          <p:nvPr/>
        </p:nvSpPr>
        <p:spPr>
          <a:xfrm>
            <a:off x="1597025" y="2824083"/>
            <a:ext cx="2085023" cy="2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9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642"/>
              <a:buFont typeface="Lora"/>
              <a:buNone/>
            </a:pPr>
            <a:r>
              <a:rPr lang="en-US" sz="164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Breakpoints</a:t>
            </a:r>
            <a:endParaRPr sz="164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1597025" y="3190915"/>
            <a:ext cx="4371975" cy="53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28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96"/>
              <a:buFont typeface="Arial"/>
              <a:buNone/>
            </a:pPr>
            <a:r>
              <a:rPr lang="en-US" sz="1396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Developers define breakpoints, or specific screen widths, to apply different CSS rules and layouts for optimal viewing.</a:t>
            </a:r>
            <a:endParaRPr sz="13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214" y="4064714"/>
            <a:ext cx="886063" cy="141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/>
          <p:nvPr/>
        </p:nvSpPr>
        <p:spPr>
          <a:xfrm>
            <a:off x="1597025" y="4241879"/>
            <a:ext cx="2085023" cy="2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69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1642"/>
              <a:buFont typeface="Lora"/>
              <a:buNone/>
            </a:pPr>
            <a:r>
              <a:rPr lang="en-US" sz="164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Targeting Devices</a:t>
            </a:r>
            <a:endParaRPr sz="164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1597025" y="4608711"/>
            <a:ext cx="5718175" cy="531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28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396"/>
              <a:buFont typeface="Arial"/>
              <a:buNone/>
            </a:pPr>
            <a:r>
              <a:rPr lang="en-US" sz="1396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Media queries can target a wide range of device characteristics, including screen resolution, aspect ratio, orientation, and even input type.</a:t>
            </a:r>
            <a:endParaRPr sz="13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35" name="Google Shape;13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1277" y="5832336"/>
            <a:ext cx="55880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36" name="Google Shape;136;p12"/>
          <p:cNvPicPr preferRelativeResize="0"/>
          <p:nvPr/>
        </p:nvPicPr>
        <p:blipFill rotWithShape="1">
          <a:blip r:embed="rId7">
            <a:alphaModFix/>
          </a:blip>
          <a:srcRect b="0" l="0" r="0" t="23038"/>
          <a:stretch/>
        </p:blipFill>
        <p:spPr>
          <a:xfrm>
            <a:off x="7555581" y="2267425"/>
            <a:ext cx="6834437" cy="394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website&#10;&#10;Description automatically generated"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4222317"/>
            <a:ext cx="7772400" cy="4007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blue flag with white circle in center&#10;&#10;Description automatically generated"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6419" y="317923"/>
            <a:ext cx="7772400" cy="5221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background with white text&#10;&#10;Description automatically generated" id="145" name="Google Shape;14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407554"/>
            <a:ext cx="6174919" cy="3450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5066189" y="794782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References</a:t>
            </a:r>
            <a:endParaRPr sz="4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3541316" y="2047954"/>
            <a:ext cx="5628746" cy="784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https://developer.mozilla.org/en-US/docs/Web/HTM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178517" y="576082"/>
            <a:ext cx="10494496" cy="901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835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5681"/>
              <a:buFont typeface="Lora"/>
              <a:buNone/>
            </a:pPr>
            <a:r>
              <a:rPr lang="en-US" sz="5681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CSS-</a:t>
            </a:r>
            <a:r>
              <a:rPr lang="en-US" sz="60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Cascading Style Sheets </a:t>
            </a:r>
            <a:endParaRPr sz="56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88601" y="2110142"/>
            <a:ext cx="12608600" cy="5347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CSS is a style sheet language used to describe the presentation of a document written in a markup language like HTML, XML.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CSS allows you to control the layout, color, font, and other visual aspects of a web page.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CSS applies styles using selectors, properties.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Selectors help to target/select the HTML element.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CSS properties are the names that identify the styles you want to apply, such as color, font-size, or margin.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Each property has a set of allowed values that determine the specific styling, like red, 16px, or auto.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625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  <a:p>
            <a:pPr indent="0" lvl="0" marL="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was developed by Håkon Wium Lie in 1994.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1998: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CSS2 released.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1999 - 2011: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CSS2.1 refinements.</a:t>
            </a:r>
            <a:endParaRPr/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1999 - Present: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CSS3 modules developed and standardized.</a:t>
            </a:r>
            <a:endParaRPr/>
          </a:p>
          <a:p>
            <a:pPr indent="-1714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33199" y="5179457"/>
            <a:ext cx="355402" cy="355402"/>
          </a:xfrm>
          <a:prstGeom prst="roundRect">
            <a:avLst>
              <a:gd fmla="val 2572603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1204711"/>
            <a:ext cx="14630400" cy="7396364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1353576" y="231594"/>
            <a:ext cx="11333723" cy="973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5681"/>
              <a:buFont typeface="Lora"/>
              <a:buNone/>
            </a:pPr>
            <a:r>
              <a:rPr lang="en-US" sz="5681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Properties</a:t>
            </a:r>
            <a:endParaRPr/>
          </a:p>
          <a:p>
            <a:pPr indent="0" lvl="0" marL="0" marR="0" rtl="0" algn="ctr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5681"/>
              <a:buFont typeface="Lora"/>
              <a:buNone/>
            </a:pPr>
            <a:r>
              <a:rPr lang="en-US" sz="5681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56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308676" y="1962705"/>
            <a:ext cx="5206424" cy="5062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Font property used to style related to font</a:t>
            </a:r>
            <a:endParaRPr/>
          </a:p>
          <a:p>
            <a:pPr indent="-1714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Font, font-family, font-size, font-weight, font-style</a:t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833199" y="5179457"/>
            <a:ext cx="355402" cy="355402"/>
          </a:xfrm>
          <a:prstGeom prst="roundRect">
            <a:avLst>
              <a:gd fmla="val 2572603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7700963" y="1941512"/>
            <a:ext cx="6386511" cy="5062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Specifies the horizontal alignment of text within an element.</a:t>
            </a:r>
            <a:endParaRPr/>
          </a:p>
          <a:p>
            <a:pPr indent="-285750" lvl="2" marL="12001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left: Aligns the text to the left.</a:t>
            </a:r>
            <a:endParaRPr/>
          </a:p>
          <a:p>
            <a:pPr indent="-285750" lvl="2" marL="12001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right: Aligns the text to the right.</a:t>
            </a:r>
            <a:endParaRPr/>
          </a:p>
          <a:p>
            <a:pPr indent="-285750" lvl="2" marL="12001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center: Centers the text.</a:t>
            </a:r>
            <a:endParaRPr/>
          </a:p>
          <a:p>
            <a:pPr indent="-285750" lvl="2" marL="1200150" marR="0" rtl="0" algn="l">
              <a:lnSpc>
                <a:spcPct val="145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justify: Stretches the lines so that each line has equal width, and the text is aligned along both the left and right margins.</a:t>
            </a:r>
            <a:endParaRPr b="0" i="0" sz="1800" u="none" cap="none" strike="noStrike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489728" y="1291842"/>
            <a:ext cx="4697849" cy="508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Font</a:t>
            </a:r>
            <a:endParaRPr/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8957328" y="1316433"/>
            <a:ext cx="4697849" cy="508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39" name="Google Shape;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98" y="3982797"/>
            <a:ext cx="13254275" cy="456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4465916" y="327185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Inspection Mode</a:t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0" y="1530786"/>
            <a:ext cx="4600575" cy="63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Inspecting web elements in a browser lets developers, designers, or digital marketers manipulate the appearance of a web page.</a:t>
            </a:r>
            <a:endParaRPr/>
          </a:p>
          <a:p>
            <a:pPr indent="0" lvl="0" marL="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 Helps to debug a particular element, conduct layout tests, or perform live CSS editing.</a:t>
            </a:r>
            <a:endParaRPr/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 It allows web designers to instantly modify the CSS properties like fonts, sizes, colors, etc. to get a sense of how a web page would look if certain changes are made.</a:t>
            </a:r>
            <a:endParaRPr/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rgbClr val="3A363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Changes made are local and reversed back when refreshed.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program&#10;&#10;Description automatically generated"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738" y="1519001"/>
            <a:ext cx="9872662" cy="67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-109537" y="0"/>
            <a:ext cx="14630400" cy="82296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905137" y="333137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Box Model</a:t>
            </a:r>
            <a:endParaRPr sz="4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590312" y="1319689"/>
            <a:ext cx="7477601" cy="4272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The term "box model" is used when talking about design and layout. </a:t>
            </a:r>
            <a:endParaRPr/>
          </a:p>
          <a:p>
            <a:pPr indent="-285750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All HTML elements can be considered as boxes.</a:t>
            </a:r>
            <a:endParaRPr/>
          </a:p>
          <a:p>
            <a:pPr indent="-285750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box model is essentially a box that wraps around every HTML element. </a:t>
            </a:r>
            <a:endParaRPr/>
          </a:p>
          <a:p>
            <a:pPr indent="-285750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consists of </a:t>
            </a:r>
            <a:r>
              <a:rPr b="1"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content, padding, borders and margins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descr="CSS Box Model" id="59" name="Google Shape;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12" y="3336647"/>
            <a:ext cx="6385974" cy="4272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aging the CSS Box Model — SitePoint" id="60" name="Google Shape;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2456339"/>
            <a:ext cx="7620000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4892634" y="166569"/>
            <a:ext cx="5228153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Cascade</a:t>
            </a:r>
            <a:endParaRPr sz="4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404575" y="819974"/>
            <a:ext cx="9716100" cy="7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process of determining which styles will be applied to an HTML element when multiple conflicting styles are present.</a:t>
            </a:r>
            <a:endParaRPr b="0" i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style specified at last will take precedence.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 of Precedence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85750" lvl="1" marL="7429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Styles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Styles</a:t>
            </a:r>
            <a:endParaRPr/>
          </a:p>
          <a:p>
            <a:pPr indent="-285750" lvl="1" marL="7429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Styles</a:t>
            </a:r>
            <a:endParaRPr/>
          </a:p>
          <a:p>
            <a:pPr indent="-285750" lvl="1" marL="74295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Browser Defaults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Specificity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1143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Specificity determines which style rule takes precedence when multiple rules target the same element.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!important Rule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1143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!important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declaration overrides normal declaration weight.</a:t>
            </a:r>
            <a:endParaRPr/>
          </a:p>
          <a:p>
            <a:pPr indent="-1143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recommended to use !important sparingly, as it can lead to specificity issues and make debugging more challenging.</a:t>
            </a:r>
            <a:endParaRPr/>
          </a:p>
          <a:p>
            <a:pPr indent="-174625" lvl="0" marL="28575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SS cascade: Importance - DEV Community" id="69" name="Google Shape;69;p6"/>
          <p:cNvPicPr preferRelativeResize="0"/>
          <p:nvPr/>
        </p:nvPicPr>
        <p:blipFill rotWithShape="1">
          <a:blip r:embed="rId3">
            <a:alphaModFix/>
          </a:blip>
          <a:srcRect b="21623" l="0" r="0" t="23889"/>
          <a:stretch/>
        </p:blipFill>
        <p:spPr>
          <a:xfrm>
            <a:off x="10525362" y="6982063"/>
            <a:ext cx="3810000" cy="1162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ML For the World Wide Web. - ppt download" id="70" name="Google Shape;70;p6"/>
          <p:cNvPicPr preferRelativeResize="0"/>
          <p:nvPr/>
        </p:nvPicPr>
        <p:blipFill rotWithShape="1">
          <a:blip r:embed="rId4">
            <a:alphaModFix/>
          </a:blip>
          <a:srcRect b="14099" l="5870" r="7133" t="29519"/>
          <a:stretch/>
        </p:blipFill>
        <p:spPr>
          <a:xfrm>
            <a:off x="8982220" y="1336695"/>
            <a:ext cx="5096934" cy="370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5310634" y="-6"/>
            <a:ext cx="52281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3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117"/>
              <a:buFont typeface="Lora"/>
              <a:buNone/>
            </a:pPr>
            <a:r>
              <a:rPr lang="en-US" sz="411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Selectors</a:t>
            </a:r>
            <a:endParaRPr sz="411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7"/>
          <p:cNvSpPr/>
          <p:nvPr/>
        </p:nvSpPr>
        <p:spPr>
          <a:xfrm>
            <a:off x="-160425" y="750200"/>
            <a:ext cx="7867500" cy="7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CSS selector selects the HTML element(s) we want to style.</a:t>
            </a:r>
            <a:endParaRPr b="0" i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elements based on their tag name.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elements based on their class attribute.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a single element based on its ID attribute.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elements based on their attributes.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all elements in the document.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Pseudo-classes: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Selects elements based on their state or position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Pseudo-elements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Selects specific parts of an element.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Groups multiple selectors together to apply the same styles to all selected elements.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child selector selects elements that are direct children of a specified element. It uses the &gt; combinator to target these direct child elements.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Descendant (Dependent) Selector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descendant selector selects elements that are descendants of a specified element.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Chaining selectors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Combining multiple selectors to target elements more precisely..</a:t>
            </a:r>
            <a:endParaRPr/>
          </a:p>
          <a:p>
            <a:pPr indent="-285750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b="1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Combining Selectors</a:t>
            </a: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You can combine child and descendant selectors to create more specific rules.</a:t>
            </a:r>
            <a:endParaRPr/>
          </a:p>
          <a:p>
            <a:pPr indent="-174625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1" marL="7429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285750" marR="0" rtl="0" algn="just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program&#10;&#10;Description automatically generated" id="79" name="Google Shape;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74" y="819975"/>
            <a:ext cx="6875451" cy="710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0" y="0"/>
            <a:ext cx="14630400" cy="63373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2870200" y="113268"/>
            <a:ext cx="6819741" cy="459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4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95"/>
              <a:buFont typeface="Lora"/>
              <a:buNone/>
            </a:pPr>
            <a:r>
              <a:rPr lang="en-US" sz="289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CSS Position</a:t>
            </a:r>
            <a:endParaRPr sz="28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279400" y="836394"/>
            <a:ext cx="5537200" cy="604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 to specify the position for an element</a:t>
            </a:r>
            <a:endParaRPr/>
          </a:p>
          <a:p>
            <a:pPr indent="0" lvl="0" marL="0" marR="0" rtl="0" algn="l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 Static Positioning: 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Default positioning for all elements. Elements are positioned according to the normal flow of the document.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2.Relative Positioning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Positioned relative to its normal position. The top, right, bottom, and left properties will move the element from its original position.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 Absolute Positioning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is positioned relative to its nearest positioned ancestor. If no such ancestor exists, it will be positioned relative root element.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Fixed Positioning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is positioned relative to the viewport, which means it always stays in the same place even if the page is scrolled.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 Sticky Positioning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will stick in place when it reaches a specified scroll position.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-190500" y="6348730"/>
            <a:ext cx="6921500" cy="1389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z-index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z-index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controls the vertical stacking order of elements that overlap. 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element with a higher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z-index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value will be displayed in front of elements with lower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z-index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values.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and white poster with text&#10;&#10;Description automatically generated with medium confidence" id="90" name="Google Shape;90;p8"/>
          <p:cNvPicPr preferRelativeResize="0"/>
          <p:nvPr/>
        </p:nvPicPr>
        <p:blipFill rotWithShape="1">
          <a:blip r:embed="rId3">
            <a:alphaModFix/>
          </a:blip>
          <a:srcRect b="9871" l="2000" r="41666" t="11784"/>
          <a:stretch/>
        </p:blipFill>
        <p:spPr>
          <a:xfrm>
            <a:off x="7543228" y="-11430"/>
            <a:ext cx="6883813" cy="477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variety of objects&#10;&#10;Description automatically generated" id="91" name="Google Shape;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311" y="4768453"/>
            <a:ext cx="4025900" cy="355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0" y="23169"/>
            <a:ext cx="14630400" cy="82296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0" y="636844"/>
            <a:ext cx="10223500" cy="761592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6093554" y="23169"/>
            <a:ext cx="2171541" cy="459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74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895"/>
              <a:buFont typeface="Lora"/>
              <a:buNone/>
            </a:pPr>
            <a:r>
              <a:rPr lang="en-US" sz="289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Layouts</a:t>
            </a:r>
            <a:endParaRPr sz="28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1926897" y="311175"/>
            <a:ext cx="1837968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45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000"/>
              <a:buFont typeface="Lora"/>
              <a:buNone/>
            </a:pPr>
            <a:r>
              <a:rPr b="1"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Flexbox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178309" y="732907"/>
            <a:ext cx="5308762" cy="7775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one-dimensional layout method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arranges items in rows or columns and is used to specify the space between or around a group of items.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153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designed to achieve alignment and space distribution along a particular row or column direction.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ell phone screen&#10;&#10;Description automatically generated" id="102" name="Google Shape;102;p9"/>
          <p:cNvPicPr preferRelativeResize="0"/>
          <p:nvPr/>
        </p:nvPicPr>
        <p:blipFill rotWithShape="1">
          <a:blip r:embed="rId3">
            <a:alphaModFix/>
          </a:blip>
          <a:srcRect b="5273" l="-1529" r="1529" t="6028"/>
          <a:stretch/>
        </p:blipFill>
        <p:spPr>
          <a:xfrm>
            <a:off x="344877" y="2631071"/>
            <a:ext cx="4453131" cy="55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6736255" y="846122"/>
            <a:ext cx="1837968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45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000"/>
              <a:buFont typeface="Lora"/>
              <a:buNone/>
            </a:pPr>
            <a:r>
              <a:rPr b="1"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Grid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5242262" y="1292258"/>
            <a:ext cx="4799134" cy="7775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Two-dimensional layout (both rows and columns).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 over both the horizontal and vertical alignment of items.</a:t>
            </a:r>
            <a:endParaRPr/>
          </a:p>
          <a:p>
            <a:pPr indent="-285750" lvl="1" marL="7429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Easier to create complex layouts like grids, galleries, etc.</a:t>
            </a:r>
            <a:endParaRPr/>
          </a:p>
        </p:txBody>
      </p:sp>
      <p:pic>
        <p:nvPicPr>
          <p:cNvPr descr="A screenshot of a computer&#10;&#10;Description automatically generated" id="105" name="Google Shape;105;p9"/>
          <p:cNvPicPr preferRelativeResize="0"/>
          <p:nvPr/>
        </p:nvPicPr>
        <p:blipFill rotWithShape="1">
          <a:blip r:embed="rId4">
            <a:alphaModFix/>
          </a:blip>
          <a:srcRect b="4641" l="18180" r="877" t="6960"/>
          <a:stretch/>
        </p:blipFill>
        <p:spPr>
          <a:xfrm>
            <a:off x="4631439" y="3137391"/>
            <a:ext cx="6913408" cy="4576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12019455" y="777248"/>
            <a:ext cx="1837968" cy="229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45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000"/>
              <a:buFont typeface="Lora"/>
              <a:buNone/>
            </a:pPr>
            <a:r>
              <a:rPr b="1"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Float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10288434" y="3825882"/>
            <a:ext cx="4242064" cy="7775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3" marL="16573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for positioning and formatting content</a:t>
            </a:r>
            <a:endParaRPr/>
          </a:p>
          <a:p>
            <a:pPr indent="-285750" lvl="3" marL="1657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 Properties: </a:t>
            </a:r>
            <a:endParaRPr/>
          </a:p>
          <a:p>
            <a:pPr indent="-285750" lvl="4" marL="21145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Left, right, .none. Inherit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2" marL="12001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3" marL="1657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16573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property is used to control the behavior of the element that follows a floating element. </a:t>
            </a:r>
            <a:endParaRPr/>
          </a:p>
          <a:p>
            <a:pPr indent="-184150" lvl="3" marL="16573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3" marL="165735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ensures that the floating elements do not affect the layout of subsequent elements.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neapple on a grassy field&#10;&#10;Description automatically generated" id="108" name="Google Shape;1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87279" y="1309034"/>
            <a:ext cx="2975157" cy="226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2024-06-11T08:02:35Z</dcterms:created>
  <dc:creator>PptxGenJS</dc:creator>
</cp:coreProperties>
</file>